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256" r:id="rId3"/>
    <p:sldId id="263" r:id="rId5"/>
    <p:sldId id="284" r:id="rId6"/>
    <p:sldId id="307" r:id="rId7"/>
    <p:sldId id="308" r:id="rId8"/>
    <p:sldId id="288" r:id="rId9"/>
    <p:sldId id="296" r:id="rId10"/>
    <p:sldId id="316" r:id="rId11"/>
    <p:sldId id="317" r:id="rId12"/>
    <p:sldId id="366" r:id="rId13"/>
    <p:sldId id="465" r:id="rId14"/>
    <p:sldId id="466" r:id="rId15"/>
    <p:sldId id="424" r:id="rId16"/>
    <p:sldId id="425" r:id="rId17"/>
    <p:sldId id="467" r:id="rId18"/>
    <p:sldId id="468" r:id="rId19"/>
    <p:sldId id="470" r:id="rId20"/>
    <p:sldId id="469" r:id="rId21"/>
    <p:sldId id="471" r:id="rId22"/>
    <p:sldId id="472" r:id="rId23"/>
    <p:sldId id="473" r:id="rId24"/>
    <p:sldId id="474" r:id="rId25"/>
    <p:sldId id="369" r:id="rId26"/>
    <p:sldId id="475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4" r:id="rId35"/>
    <p:sldId id="485" r:id="rId36"/>
    <p:sldId id="370" r:id="rId37"/>
    <p:sldId id="334" r:id="rId38"/>
    <p:sldId id="327" r:id="rId39"/>
    <p:sldId id="328" r:id="rId40"/>
    <p:sldId id="365" r:id="rId41"/>
    <p:sldId id="383" r:id="rId42"/>
    <p:sldId id="384" r:id="rId43"/>
    <p:sldId id="335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52" r:id="rId52"/>
    <p:sldId id="353" r:id="rId53"/>
    <p:sldId id="354" r:id="rId54"/>
    <p:sldId id="362" r:id="rId55"/>
    <p:sldId id="297" r:id="rId56"/>
  </p:sldIdLst>
  <p:sldSz cx="9144000" cy="6858000" type="screen4x3"/>
  <p:notesSz cx="6858000" cy="9144000"/>
  <p:embeddedFontLst>
    <p:embeddedFont>
      <p:font typeface="Tahoma" panose="020B0604030504040204" pitchFamily="34" charset="0"/>
      <p:regular r:id="rId61"/>
      <p:bold r:id="rId62"/>
    </p:embeddedFont>
    <p:embeddedFont>
      <p:font typeface="TH SarabunPSK" panose="020B0500040200020003" pitchFamily="34" charset="-34"/>
      <p:regular r:id="rId63"/>
      <p:bold r:id="rId64"/>
      <p:italic r:id="rId65"/>
      <p:boldItalic r:id="rId66"/>
    </p:embeddedFont>
    <p:embeddedFont>
      <p:font typeface="TH Sarabun New" panose="020B0500040200020003" pitchFamily="34" charset="-34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rdiaUPC" panose="020B0304020202020204" pitchFamily="34" charset="-34"/>
      <p:regular r:id="rId75"/>
      <p:bold r:id="rId76"/>
      <p:italic r:id="rId77"/>
      <p:boldItalic r:id="rId78"/>
    </p:embeddedFont>
    <p:embeddedFont>
      <p:font typeface="TH SarabunPSK" panose="020B0500040200020003" charset="0"/>
      <p:regular r:id="rId79"/>
      <p:bold r:id="rId80"/>
      <p:italic r:id="rId81"/>
      <p:boldItalic r:id="rId82"/>
    </p:embeddedFont>
    <p:embeddedFont>
      <p:font typeface="Cordia New" panose="020B0304020202020204" charset="0"/>
      <p:regular r:id="rId83"/>
      <p:bold r:id="rId84"/>
      <p:italic r:id="rId85"/>
      <p:boldItalic r:id="rId86"/>
    </p:embeddedFont>
    <p:embeddedFont>
      <p:font typeface="Cordia New" panose="020B0304020202020204" pitchFamily="34" charset="-34"/>
      <p:regular r:id="rId87"/>
      <p:bold r:id="rId88"/>
      <p:italic r:id="rId89"/>
      <p:boldItalic r:id="rId90"/>
    </p:embeddedFont>
    <p:embeddedFont>
      <p:font typeface="Angsana New" panose="02020603050405020304" charset="0"/>
      <p:regular r:id="rId91"/>
      <p:bold r:id="rId92"/>
      <p:italic r:id="rId93"/>
      <p:bold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307"/>
            <p14:sldId id="308"/>
            <p14:sldId id="288"/>
            <p14:sldId id="296"/>
            <p14:sldId id="316"/>
            <p14:sldId id="317"/>
            <p14:sldId id="366"/>
            <p14:sldId id="424"/>
            <p14:sldId id="425"/>
            <p14:sldId id="467"/>
            <p14:sldId id="468"/>
            <p14:sldId id="469"/>
            <p14:sldId id="471"/>
            <p14:sldId id="472"/>
            <p14:sldId id="473"/>
            <p14:sldId id="474"/>
            <p14:sldId id="369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370"/>
            <p14:sldId id="334"/>
            <p14:sldId id="327"/>
            <p14:sldId id="328"/>
            <p14:sldId id="365"/>
            <p14:sldId id="383"/>
            <p14:sldId id="384"/>
            <p14:sldId id="335"/>
            <p14:sldId id="373"/>
            <p14:sldId id="374"/>
            <p14:sldId id="375"/>
            <p14:sldId id="376"/>
            <p14:sldId id="377"/>
            <p14:sldId id="378"/>
            <p14:sldId id="379"/>
            <p14:sldId id="352"/>
            <p14:sldId id="353"/>
            <p14:sldId id="354"/>
            <p14:sldId id="362"/>
            <p14:sldId id="297"/>
            <p14:sldId id="465"/>
            <p14:sldId id="466"/>
            <p14:sldId id="4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A6"/>
    <a:srgbClr val="824100"/>
    <a:srgbClr val="0000FF"/>
    <a:srgbClr val="603000"/>
    <a:srgbClr val="3E1F00"/>
    <a:srgbClr val="FDD851"/>
    <a:srgbClr val="AF6121"/>
    <a:srgbClr val="FEEBA4"/>
    <a:srgbClr val="997137"/>
    <a:srgbClr val="A37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9420" autoAdjust="0"/>
  </p:normalViewPr>
  <p:slideViewPr>
    <p:cSldViewPr>
      <p:cViewPr varScale="1">
        <p:scale>
          <a:sx n="72" d="100"/>
          <a:sy n="72" d="100"/>
        </p:scale>
        <p:origin x="1350" y="78"/>
      </p:cViewPr>
      <p:guideLst>
        <p:guide orient="horz" pos="2160"/>
        <p:guide pos="2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font" Target="fonts/font34.fntdata"/><Relationship Id="rId93" Type="http://schemas.openxmlformats.org/officeDocument/2006/relationships/font" Target="fonts/font33.fntdata"/><Relationship Id="rId92" Type="http://schemas.openxmlformats.org/officeDocument/2006/relationships/font" Target="fonts/font32.fntdata"/><Relationship Id="rId91" Type="http://schemas.openxmlformats.org/officeDocument/2006/relationships/font" Target="fonts/font31.fntdata"/><Relationship Id="rId90" Type="http://schemas.openxmlformats.org/officeDocument/2006/relationships/font" Target="fonts/font30.fntdata"/><Relationship Id="rId9" Type="http://schemas.openxmlformats.org/officeDocument/2006/relationships/slide" Target="slides/slide6.xml"/><Relationship Id="rId89" Type="http://schemas.openxmlformats.org/officeDocument/2006/relationships/font" Target="fonts/font29.fntdata"/><Relationship Id="rId88" Type="http://schemas.openxmlformats.org/officeDocument/2006/relationships/font" Target="fonts/font28.fntdata"/><Relationship Id="rId87" Type="http://schemas.openxmlformats.org/officeDocument/2006/relationships/font" Target="fonts/font27.fntdata"/><Relationship Id="rId86" Type="http://schemas.openxmlformats.org/officeDocument/2006/relationships/font" Target="fonts/font26.fntdata"/><Relationship Id="rId85" Type="http://schemas.openxmlformats.org/officeDocument/2006/relationships/font" Target="fonts/font25.fntdata"/><Relationship Id="rId84" Type="http://schemas.openxmlformats.org/officeDocument/2006/relationships/font" Target="fonts/font24.fntdata"/><Relationship Id="rId83" Type="http://schemas.openxmlformats.org/officeDocument/2006/relationships/font" Target="fonts/font23.fntdata"/><Relationship Id="rId82" Type="http://schemas.openxmlformats.org/officeDocument/2006/relationships/font" Target="fonts/font22.fntdata"/><Relationship Id="rId81" Type="http://schemas.openxmlformats.org/officeDocument/2006/relationships/font" Target="fonts/font21.fntdata"/><Relationship Id="rId80" Type="http://schemas.openxmlformats.org/officeDocument/2006/relationships/font" Target="fonts/font20.fntdata"/><Relationship Id="rId8" Type="http://schemas.openxmlformats.org/officeDocument/2006/relationships/slide" Target="slides/slide5.xml"/><Relationship Id="rId79" Type="http://schemas.openxmlformats.org/officeDocument/2006/relationships/font" Target="fonts/font19.fntdata"/><Relationship Id="rId78" Type="http://schemas.openxmlformats.org/officeDocument/2006/relationships/font" Target="fonts/font18.fntdata"/><Relationship Id="rId77" Type="http://schemas.openxmlformats.org/officeDocument/2006/relationships/font" Target="fonts/font17.fntdata"/><Relationship Id="rId76" Type="http://schemas.openxmlformats.org/officeDocument/2006/relationships/font" Target="fonts/font16.fntdata"/><Relationship Id="rId75" Type="http://schemas.openxmlformats.org/officeDocument/2006/relationships/font" Target="fonts/font15.fntdata"/><Relationship Id="rId74" Type="http://schemas.openxmlformats.org/officeDocument/2006/relationships/font" Target="fonts/font14.fntdata"/><Relationship Id="rId73" Type="http://schemas.openxmlformats.org/officeDocument/2006/relationships/font" Target="fonts/font13.fntdata"/><Relationship Id="rId72" Type="http://schemas.openxmlformats.org/officeDocument/2006/relationships/font" Target="fonts/font12.fntdata"/><Relationship Id="rId71" Type="http://schemas.openxmlformats.org/officeDocument/2006/relationships/font" Target="fonts/font11.fntdata"/><Relationship Id="rId70" Type="http://schemas.openxmlformats.org/officeDocument/2006/relationships/font" Target="fonts/font10.fntdata"/><Relationship Id="rId7" Type="http://schemas.openxmlformats.org/officeDocument/2006/relationships/slide" Target="slides/slide4.xml"/><Relationship Id="rId69" Type="http://schemas.openxmlformats.org/officeDocument/2006/relationships/font" Target="fonts/font9.fntdata"/><Relationship Id="rId68" Type="http://schemas.openxmlformats.org/officeDocument/2006/relationships/font" Target="fonts/font8.fntdata"/><Relationship Id="rId67" Type="http://schemas.openxmlformats.org/officeDocument/2006/relationships/font" Target="fonts/font7.fntdata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B45160-0EBC-4359-9BA2-88838BE3928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7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8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Content Placeholder 1"/>
          <p:cNvGraphicFramePr/>
          <p:nvPr>
            <p:ph idx="1"/>
          </p:nvPr>
        </p:nvGraphicFramePr>
        <p:xfrm>
          <a:off x="3867150" y="274320"/>
          <a:ext cx="2820035" cy="682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503680" imgH="4362450" progId="Visio.Drawing.15">
                  <p:embed/>
                </p:oleObj>
              </mc:Choice>
              <mc:Fallback>
                <p:oleObj name="" r:id="rId1" imgW="1503680" imgH="4362450" progId="Visio.Drawing.15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67150" y="274320"/>
                        <a:ext cx="2820035" cy="682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Content Placeholder 2"/>
          <p:cNvGraphicFramePr>
            <a:graphicFrameLocks noChangeAspect="1"/>
          </p:cNvGraphicFramePr>
          <p:nvPr>
            <p:ph idx="1"/>
          </p:nvPr>
        </p:nvGraphicFramePr>
        <p:xfrm>
          <a:off x="3524250" y="1042035"/>
          <a:ext cx="2663825" cy="506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773555" imgH="3371215" progId="Visio.Drawing.15">
                  <p:embed/>
                </p:oleObj>
              </mc:Choice>
              <mc:Fallback>
                <p:oleObj name="" r:id="rId1" imgW="1773555" imgH="3371215" progId="Visio.Drawing.15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4250" y="1042035"/>
                        <a:ext cx="2663825" cy="506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16" name="Content Placeholder 15"/>
          <p:cNvGraphicFramePr/>
          <p:nvPr>
            <p:ph idx="1"/>
          </p:nvPr>
        </p:nvGraphicFramePr>
        <p:xfrm>
          <a:off x="3766820" y="1031875"/>
          <a:ext cx="2273935" cy="505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2252980" imgH="5745480" progId="Visio.Drawing.15">
                  <p:embed/>
                </p:oleObj>
              </mc:Choice>
              <mc:Fallback>
                <p:oleObj name="" r:id="rId1" imgW="2252980" imgH="5745480" progId="Visio.Drawing.15">
                  <p:embed/>
                  <p:pic>
                    <p:nvPicPr>
                      <p:cNvPr id="0" name="Picture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66820" y="1031875"/>
                        <a:ext cx="2273935" cy="505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2867025" y="222885"/>
          <a:ext cx="6215380" cy="649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88665" imgH="4814570" progId="Visio.Drawing.15">
                  <p:embed/>
                </p:oleObj>
              </mc:Choice>
              <mc:Fallback>
                <p:oleObj name="" r:id="rId1" imgW="3288665" imgH="4814570" progId="Visio.Drawing.15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7025" y="222885"/>
                        <a:ext cx="6215380" cy="649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1897380" y="1073785"/>
          <a:ext cx="5320030" cy="559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66440" imgH="3723640" progId="Visio.Drawing.15">
                  <p:embed/>
                </p:oleObj>
              </mc:Choice>
              <mc:Fallback>
                <p:oleObj name="" r:id="rId1" imgW="3266440" imgH="3723640" progId="Visio.Drawing.15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97380" y="1073785"/>
                        <a:ext cx="5320030" cy="5595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Main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9155" y="1600200"/>
            <a:ext cx="48844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correlat();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5275" y="1995805"/>
            <a:ext cx="601218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CloseOrder();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6685" y="1179195"/>
            <a:ext cx="3642360" cy="5542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BUY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5140" y="1320800"/>
            <a:ext cx="563372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SELL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8970" y="1494790"/>
            <a:ext cx="544449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264519" y="635635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687195" y="1028065"/>
            <a:ext cx="518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438400"/>
            <a:ext cx="9144000" cy="2553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 กิตตินันท์ น้อยมณ</a:t>
            </a:r>
            <a:endParaRPr lang="th-TH" sz="3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นายพร้อมพันธุ์ ชัยมงคล  รหัส 58523206022-8</a:t>
            </a:r>
            <a:endParaRPr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นายกิตติชัย  แสนหลวง   รหัส 59523206027-6    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-272562" y="1535430"/>
            <a:ext cx="9340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 currency trading system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91636" y="5053756"/>
            <a:ext cx="7011966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  คณะวิศวกรรมศาสตร์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 เชียงใหม่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CloseOder();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7980" y="1600200"/>
            <a:ext cx="59067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LineNotify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1773555"/>
            <a:ext cx="8629650" cy="2367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Call_LineNotify();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2790" y="1820545"/>
            <a:ext cx="7795260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1. เปิดบัญชีเทรดกับโบรกเกอร์ ผ่านเว็บไซต์  https://www.exness.com/th/standard_accounts#mt5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0" name="รูปภาพ 3"/>
          <p:cNvPicPr>
            <a:picLocks noChangeAspect="1"/>
          </p:cNvPicPr>
          <p:nvPr>
            <p:ph idx="1"/>
          </p:nvPr>
        </p:nvPicPr>
        <p:blipFill>
          <a:blip r:embed="rId1"/>
          <a:srcRect r="15841" b="2881"/>
          <a:stretch>
            <a:fillRect/>
          </a:stretch>
        </p:blipFill>
        <p:spPr>
          <a:xfrm>
            <a:off x="1542415" y="1965325"/>
            <a:ext cx="5954395" cy="37890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2. เปิดใช้บริการ LINE Notify ผ่านเว็บไซต์  https://notify-bot.line.me/my/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58800" y="2023110"/>
            <a:ext cx="5113655" cy="187261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4000" y="4311650"/>
            <a:ext cx="5520055" cy="19678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3. Login ID and Password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1"/>
          <p:cNvPicPr>
            <a:picLocks noChangeAspect="1"/>
          </p:cNvPicPr>
          <p:nvPr>
            <p:ph idx="1"/>
          </p:nvPr>
        </p:nvPicPr>
        <p:blipFill>
          <a:blip r:embed="rId1"/>
          <a:srcRect l="1827" t="4399" r="2838" b="3764"/>
          <a:stretch>
            <a:fillRect/>
          </a:stretch>
        </p:blipFill>
        <p:spPr>
          <a:xfrm>
            <a:off x="1976120" y="2106295"/>
            <a:ext cx="4672330" cy="26644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   4.  เมื่อ Login สำเร็จ จะขึ้น successful ใน Toolbox &gt; Journal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2"/>
          <p:cNvPicPr>
            <a:picLocks noChangeAspect="1"/>
          </p:cNvPicPr>
          <p:nvPr>
            <p:ph idx="1"/>
          </p:nvPr>
        </p:nvPicPr>
        <p:blipFill rotWithShape="1">
          <a:blip r:embed="rId1"/>
          <a:srcRect r="12948"/>
          <a:stretch>
            <a:fillRect/>
          </a:stretch>
        </p:blipFill>
        <p:spPr bwMode="auto">
          <a:xfrm>
            <a:off x="321310" y="2381885"/>
            <a:ext cx="8610600" cy="20935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5. ทำการเพิ่ม Expert Advisors ใน Chart EURUSD Timeframes H4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1475" y="2079625"/>
            <a:ext cx="585978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6. ตั้งค่า Expert Advisors Tab Common ติ้กถูกทั้งหมด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รูปภาพ 9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1428" t="2186" r="2964" b="2197"/>
          <a:stretch>
            <a:fillRect/>
          </a:stretch>
        </p:blipFill>
        <p:spPr bwMode="auto">
          <a:xfrm>
            <a:off x="1759585" y="2228215"/>
            <a:ext cx="5623560" cy="32689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7. ตั้งค่า Expert Advisors Tab Inputs 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10"/>
          <p:cNvPicPr>
            <a:picLocks noChangeAspect="1"/>
          </p:cNvPicPr>
          <p:nvPr>
            <p:ph idx="1"/>
          </p:nvPr>
        </p:nvPicPr>
        <p:blipFill>
          <a:blip r:embed="rId1"/>
          <a:srcRect t="1515" r="1730"/>
          <a:stretch>
            <a:fillRect/>
          </a:stretch>
        </p:blipFill>
        <p:spPr>
          <a:xfrm>
            <a:off x="2013585" y="1781175"/>
            <a:ext cx="501269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77868" y="49714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รายการนำเสนอ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16068" y="1640145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		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วัตถุประสงค์ของโครงงาน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1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7) 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การออกแบบและพัฒนาโมบายเว็บ</a:t>
            </a:r>
            <a:r>
              <a:rPr lang="th-TH" sz="3200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แอปพลิเค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cs typeface="TH SarabunPSK" panose="020B0500040200020003" pitchFamily="34" charset="-34"/>
              </a:rPr>
              <a:t>สรุปผลตามขอบเขต</a:t>
            </a:r>
            <a:endParaRPr lang="th-TH" sz="3200" dirty="0"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8. ตั้งค่า การอนุญาต API Line Notify ที่ Menu &gt; Tools &gt; Options 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1" name="รูปภาพ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0485" y="2066925"/>
            <a:ext cx="6243320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9. ติ๊ก Allow WebRequest เพื่อเพิ่ม URL : https://notify-api.line.me/api/notify  จากนั้นกด ok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2" name="รูปภาพ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115" y="2007235"/>
            <a:ext cx="5349240" cy="35928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10. คลิ๊ก ตรงช่อง Auto Trading ให้ขึ้นเป็นสีเขียน เพื่อเปิดทำกานเทรดแบบอัตโนมัติ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4" name="รูปภาพ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0200" y="1730375"/>
            <a:ext cx="5806440" cy="16230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4470" y="3869055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Disabled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676525" y="5988050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Enable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5" name="รูปภาพ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4005580"/>
            <a:ext cx="5943600" cy="1786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60015" y="3500755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Disabled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9. ติ๊ก Allow WebRequest เพื่อเพิ่ม URL : https://notify-api.line.me/api/notify  จากนั้นกด ok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th-TH" dirty="0"/>
              <a:t>การทดลอง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24384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ผลการทดสอบ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 1 300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x28 pixel RGB, Preprocess, Gray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32x32 pixel RGB, Preprocess, Gray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4473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5.3 การทดสอบรูปภาพขนาด 28</a:t>
            </a:r>
            <a:r>
              <a:rPr kumimoji="0" lang="en-US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แบบผ่านกระบวนการ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ลดความผิดเพี้ยนชุดที่ 1</a:t>
            </a:r>
            <a:endParaRPr kumimoji="0" lang="en-US" altLang="th-TH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" y="12649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27.44%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7033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1093"/>
                <a:gridCol w="984260"/>
                <a:gridCol w="824606"/>
                <a:gridCol w="1056681"/>
                <a:gridCol w="8229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64.67%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34.53%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339852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5.4 การทดสอบรูปภาพขนาด 32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แบบผ่านกระบวนการ</a:t>
            </a:r>
            <a:r>
              <a:rPr lang="th-TH" altLang="th-TH" sz="2000" b="1" dirty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ลดความผิดเพี้ยนชุดที่ 1</a:t>
            </a:r>
            <a:endParaRPr lang="th-TH" altLang="th-TH" sz="2000" b="1" dirty="0">
              <a:solidFill>
                <a:srgbClr val="00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99060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Softmax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28.52%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8580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5.5 การทดสอบรูปภาพขนาด 28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แบบภาพระดับเทาชุดที่ 1</a:t>
            </a:r>
            <a:endParaRPr lang="en-US" altLang="th-TH" sz="9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219200" y="26193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3223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29718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การทดสอบรูปภาพขนาด 32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แบบภาพระดับเทาชุดที่ 1</a:t>
            </a:r>
            <a:endParaRPr lang="en-US" altLang="th-TH" sz="9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pic>
        <p:nvPicPr>
          <p:cNvPr id="5" name="Picture 32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758309"/>
            <a:ext cx="52673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" y="3212068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กราฟผลการทดสอบรูปภาพขนาด 28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การแปลงภาพ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ภาพระดับเทาชุดที่</a:t>
            </a:r>
            <a:r>
              <a:rPr kumimoji="0" lang="th-TH" altLang="th-TH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1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3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581400"/>
            <a:ext cx="5276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010275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กราฟผลการทดสอบรูปภาพขนาด 32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แบบการแปลงภาพระดับเทาชุดที่ 1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5000" y="29046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066800"/>
          <a:ext cx="8229600" cy="216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Preprocess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Gray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KNN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SVM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 (RBF)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743712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809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096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32</a:t>
            </a:r>
            <a:r>
              <a:rPr kumimoji="0" lang="en-US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x32 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</a:t>
            </a:r>
            <a:r>
              <a:rPr kumimoji="0" lang="th-TH" altLang="th-TH" sz="1800" b="1" i="0" u="none" strike="noStrike" cap="none" normalizeH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16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505200"/>
            <a:ext cx="52768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08861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กราฟภาพรวมผลการทดสอบของภาพ ขนาด 32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77868" y="24500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ชื่อเรื่อง 1"/>
          <p:cNvSpPr txBox="1"/>
          <p:nvPr/>
        </p:nvSpPr>
        <p:spPr>
          <a:xfrm>
            <a:off x="289560" y="5098415"/>
            <a:ext cx="4177665" cy="721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1 นักลงทุนมือใหม่ไม่สามารถควบคุมอารมณ์ตัวเองได้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6" name="ชื่อเรื่อง 1"/>
          <p:cNvSpPr txBox="1"/>
          <p:nvPr/>
        </p:nvSpPr>
        <p:spPr>
          <a:xfrm>
            <a:off x="4524396" y="5145663"/>
            <a:ext cx="3889332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</a:t>
            </a:r>
            <a:r>
              <a:rPr lang="en-US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2 </a:t>
            </a:r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นักลงทุนต้องใช้เวลาเฝ้าหน้าจอ ในการเทรด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9" name="ชื่อเรื่อง 1"/>
          <p:cNvSpPr txBox="1"/>
          <p:nvPr/>
        </p:nvSpPr>
        <p:spPr>
          <a:xfrm>
            <a:off x="260250" y="7888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.  ความเป็นมาของปัญหา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/>
          <a:stretch>
            <a:fillRect/>
          </a:stretch>
        </p:blipFill>
        <p:spPr>
          <a:xfrm>
            <a:off x="289560" y="2129790"/>
            <a:ext cx="3977640" cy="280416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6457" r="16561" b="7442"/>
          <a:stretch>
            <a:fillRect/>
          </a:stretch>
        </p:blipFill>
        <p:spPr>
          <a:xfrm>
            <a:off x="4580890" y="2129790"/>
            <a:ext cx="3985260" cy="2804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3775" y="957072"/>
          <a:ext cx="8229600" cy="2267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Preprocess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Gray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76.33%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79.00%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66.00%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72.00%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KNN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61.00%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SVM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65.33%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(RBF)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62.00%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64.00%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Tresseract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09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80962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28</a:t>
            </a:r>
            <a:r>
              <a:rPr lang="en-US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x28 </a:t>
            </a:r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 1</a:t>
            </a:r>
            <a:endParaRPr lang="en-US" altLang="th-TH" sz="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5000" y="29046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3599688"/>
          <a:ext cx="8229600" cy="2267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Preprocess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Gray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KNN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SVM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64.67%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(RBF)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42.33%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Tresseract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31.33%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31.67%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32766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809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096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32</a:t>
            </a:r>
            <a:r>
              <a:rPr kumimoji="0" lang="en-US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x32 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</a:t>
            </a:r>
            <a:r>
              <a:rPr kumimoji="0" lang="th-TH" altLang="th-TH" sz="1800" b="1" i="0" u="none" strike="noStrike" cap="none" normalizeH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857536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สรุปผลการทดลองขนาดรูปภาพ 28*28 และ 32*32 มีผลต่อความถูกต้องภาพรวมโดยเฉลี่ย 0.4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	โมเดล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GoogleNet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ResNet110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เมื่อทำกระบวนการลดความผิดเพี้ยนจะทำให้ความถูกต้องลดลง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โมเดลอื่นๆ เมื่อทำกระบวนการลดความผิดเพี้ยนจะทำให้ความถูกต้องมากขึ้น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3200"/>
            <a:ext cx="9144000" cy="4572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ผลการทดสอบ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 2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ข้าง และกลับด้าน อย่างละ 128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รวมทั้งหมด 384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CNN, KNN, SVM, Tesseract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AutoML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Anyline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Line, Azure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, Vision ,Line 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21920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86.72%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75.78%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AutoML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68.75%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61.71%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48.44%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39.84%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2547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6.1 ผลการทดสอบรูปภาพชุดที่ 2 ตรง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4338" name="Picture 33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352800"/>
            <a:ext cx="5276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63601" y="5787479"/>
            <a:ext cx="2816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12776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78.91%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67.19%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57.81%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51.56%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46.09%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6.08%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11.65%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6.2 ผลการทดสอบรูปภาพชุดที่ 2 ด้านข้าง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3314" name="Picture 33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76600"/>
            <a:ext cx="52768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21735" y="5709136"/>
            <a:ext cx="31005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ด้านข้าง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14300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67.97%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84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65.62%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54.69%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44.53%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43.75%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80593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6.3 ผลการทดสอบรูปภาพชุดที่ 2 กลับด้าน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7410" name="Picture 33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76600"/>
            <a:ext cx="52768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5286" y="5683986"/>
            <a:ext cx="31534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กลับด้าน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6.4 ผลการทดสอบแอปพลิเคชั่น ตรง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34096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571500" y="1153478"/>
          <a:ext cx="8001000" cy="1691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445000"/>
                <a:gridCol w="35560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96.88%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r>
                        <a:rPr lang="en-US" sz="1600" baseline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92.19%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83.59%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3" name="รูปภาพ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66775" y="2986643"/>
            <a:ext cx="7410450" cy="335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1640" y="5954110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7366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6.5</a:t>
            </a:r>
            <a:r>
              <a:rPr kumimoji="0" lang="th-TH" altLang="th-TH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 </a:t>
            </a: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ผลการทดสอบแอปพลิเคชั่น ด้านข้าง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4800" y="632460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ด้านข้าง</a:t>
            </a:r>
            <a:endParaRPr kumimoji="0" lang="th-TH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/>
        </p:nvGraphicFramePr>
        <p:xfrm>
          <a:off x="342900" y="1130300"/>
          <a:ext cx="8343900" cy="17135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635500"/>
                <a:gridCol w="37084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87.50%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40.63%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0.00%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10" name="รูปภาพ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5825" y="2918420"/>
            <a:ext cx="7372350" cy="3381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2241" y="5930113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</a:t>
            </a:r>
            <a:r>
              <a:rPr kumimoji="0" lang="th-TH" altLang="th-TH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 </a:t>
            </a: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ผลการทดสอบแอปพลิเคชั่น กลับด้าน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84597" y="6310322"/>
            <a:ext cx="81748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กลับด้าน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484598" y="1193403"/>
          <a:ext cx="8202202" cy="1691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271980"/>
                <a:gridCol w="3930222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85.16%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33.59%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32.03%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18.75%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3" name="รูปภาพ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1062" y="2960132"/>
            <a:ext cx="7381875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2241" y="5930113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8382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สรุปผลการทดสอบของภาพชุดที่ 2 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304800" y="1207532"/>
          <a:ext cx="8534400" cy="383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472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แอป</a:t>
                      </a:r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/แบบจำลอง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ตรง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ด้านข้าง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กลับ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47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96.88%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32.03%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92.19%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87.5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85.156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</a:tr>
              <a:tr h="25644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85.94%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78.91%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75.78%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83.59%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18.75%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RESNET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78.13%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67.97%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59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73.44%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71.09%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65.63%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24.22%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45.31%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3359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LeNet5(</a:t>
                      </a:r>
                      <a:r>
                        <a:rPr lang="en-US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Softmax</a:t>
                      </a:r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67.19%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53.91%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LeNet5(RBF)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61.72%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46.09%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KNN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48.44%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50.78%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50.78%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SVM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39.84%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56.25%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44.53%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40.63%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33.59%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118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Data Flow Diagram </a:t>
            </a:r>
            <a:r>
              <a:rPr lang="th-TH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ของโมบายเว็บ</a:t>
            </a:r>
            <a:r>
              <a:rPr lang="th-TH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81200" y="20385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0" y="526857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cs typeface="TH SarabunPSK" panose="020B0500040200020003" pitchFamily="34" charset="-34"/>
              </a:rPr>
              <a:t>แสดงการทำงานของ </a:t>
            </a:r>
            <a:r>
              <a:rPr lang="en-US" dirty="0">
                <a:latin typeface="TH SarabunPSK" panose="020B0500040200020003" pitchFamily="34" charset="-34"/>
              </a:rPr>
              <a:t>DFD Level 0</a:t>
            </a:r>
            <a:endParaRPr lang="en-US" dirty="0">
              <a:effectLst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0" y="2049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38337" y="1981200"/>
          <a:ext cx="5267325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1" imgW="6529705" imgH="3975735" progId="Visio.Drawing.11">
                  <p:embed/>
                </p:oleObj>
              </mc:Choice>
              <mc:Fallback>
                <p:oleObj name="Visio" r:id="rId1" imgW="6529705" imgH="3975735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7" y="1981200"/>
                        <a:ext cx="5267325" cy="321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483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7. การออกแบบและพัฒนาโมบายเว็บ</a:t>
            </a:r>
            <a:r>
              <a:rPr lang="th-TH" sz="2800" b="1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b="1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77868" y="2209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1157605" y="4577080"/>
            <a:ext cx="2860040" cy="721995"/>
          </a:xfrm>
        </p:spPr>
        <p:txBody>
          <a:bodyPr>
            <a:normAutofit/>
          </a:bodyPr>
          <a:lstStyle/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</a:t>
            </a:r>
            <a:r>
              <a:rPr lang="en-US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3</a:t>
            </a:r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 ไม่รู้จะเริ่มต้นการเทรดอย่างไร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3" name="ชื่อเรื่อง 1"/>
          <p:cNvSpPr txBox="1"/>
          <p:nvPr/>
        </p:nvSpPr>
        <p:spPr>
          <a:xfrm>
            <a:off x="4444356" y="4618367"/>
            <a:ext cx="3889332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4 การล้างพอร์ต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8" name="ชื่อเรื่อง 1"/>
          <p:cNvSpPr txBox="1"/>
          <p:nvPr/>
        </p:nvSpPr>
        <p:spPr>
          <a:xfrm>
            <a:off x="4281" y="3874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.  ความเป็นมาของปัญหา(ต่อ)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2049780"/>
            <a:ext cx="3473450" cy="241871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655" y="2049780"/>
            <a:ext cx="3474085" cy="24180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0" y="-119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33575" y="381000"/>
          <a:ext cx="527685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1" imgW="7099300" imgH="10172700" progId="Visio.Drawing.11">
                  <p:embed/>
                </p:oleObj>
              </mc:Choice>
              <mc:Fallback>
                <p:oleObj name="Visio" r:id="rId1" imgW="7099300" imgH="1017270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381000"/>
                        <a:ext cx="5276850" cy="580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1722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แสดงการทำงานของคอนเท็กซ์ไดอะแกรม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 Level 0</a:t>
            </a:r>
            <a:endParaRPr lang="th-TH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26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33575" y="514350"/>
          <a:ext cx="52768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1" imgW="8470900" imgH="7505700" progId="Visio.Drawing.11">
                  <p:embed/>
                </p:oleObj>
              </mc:Choice>
              <mc:Fallback>
                <p:oleObj name="Visio" r:id="rId1" imgW="8470900" imgH="750570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514350"/>
                        <a:ext cx="5276850" cy="466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425" y="522792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แสดงการทำงานการไหลของข้อมูลระดับที่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 1</a:t>
            </a:r>
            <a:endParaRPr lang="th-T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38103"/>
            <a:ext cx="9144000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th-TH" sz="3600" b="1" dirty="0">
                <a:cs typeface="TH SarabunPSK" panose="020B0500040200020003" pitchFamily="34" charset="-34"/>
              </a:rPr>
              <a:t>8. สรุปผลตามขอบเขต</a:t>
            </a:r>
            <a:endParaRPr lang="th-TH" sz="3600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en-US" sz="2000" dirty="0"/>
          </a:p>
          <a:p>
            <a:pPr indent="457200" algn="thaiDist">
              <a:spcAft>
                <a:spcPts val="0"/>
              </a:spcAft>
            </a:pPr>
            <a:r>
              <a:rPr lang="th-TH" dirty="0">
                <a:cs typeface="TH SarabunPSK" panose="020B0500040200020003" pitchFamily="34" charset="-34"/>
              </a:rPr>
              <a:t>หลังจากทางคณะผู้จัดทำชุดภาพข้อมูลสำหรับการอ่านค่าจากภาพมิเตอร์น้ำโดยการเรียนรู้ของเครื่อง และทำการทดสอบประสิทธิภาพ ตามขอบเขตที่ได้กำหนดไว้ได้ผลสรุปการทดลอง คือ</a:t>
            </a:r>
            <a:endParaRPr lang="en-US" dirty="0"/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8.1 สร้าง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Dataset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ภาพตัวเลขของมาตรวัดน้ำจำนวน 1500 ภาพ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(0-9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อย่างละ 150 ภาพ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สำหรับ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Training, 200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ภาพสำหรับ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Validation, 300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ภาพสำหรับ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Testing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8.2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สร้างแบบจำลองใช้ในการจดจำตัวเลขของมาตรวัดน้ำ โดยใช้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CNN,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KNN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และ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SVM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8.3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ทำการเปรียบเทียบความถูกต้องของแบบจำลองในข้อ 2 กับ แอพพลิเคชั่น </a:t>
            </a:r>
            <a:r>
              <a:rPr lang="en-US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Anyline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ระบบ</a:t>
            </a:r>
            <a:r>
              <a:rPr lang="en-US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AutoML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และ โปรแกรม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Tesseract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8.4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จัดทำ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Mobile Web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เพื่อทดสอบ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Model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ในข้อ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อย่างน้อย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00 ภาพ 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8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.5 สามารถบันทึกรูปภาพใหม่เข้าไปยังฐานข้อมูลได้ 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8.6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มีความถูกต้องในการอ่านมาตรวัดน้ำที่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80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เปอร์เซ็นต์ขึ้นไป สรุป ไม่ได้ตามขอบเขต เนื่องจาก ชุดภาพข้อมูลอาจยังไม่มากพอ และพบปัญหาตัวเลข 6 และ 9 เมื่อทำการกลับด้านมีลักษณะเหมือนกันแบบจำลองจึงไม่สามารถแยกได้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8.7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ใช้ภาพของมาตรวัดน้ำยี่ห้อ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SANWA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ในการทดสอบประสิทธิภาพระบบ สรุป ได้ตามขอบเขต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8800" y="2644170"/>
            <a:ext cx="6019800" cy="15696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9600" b="1" dirty="0">
                <a:solidFill>
                  <a:schemeClr val="bg2">
                    <a:lumMod val="25000"/>
                  </a:schemeClr>
                </a:solidFill>
              </a:rPr>
              <a:t>จบการนำเสนอ</a:t>
            </a:r>
            <a:endParaRPr lang="th-TH" sz="9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481734"/>
            <a:ext cx="8229600" cy="114300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2</a:t>
            </a: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  วัตถุประสงค์ของโครงงาน</a:t>
            </a:r>
            <a:endParaRPr lang="en-US" sz="20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1640205"/>
            <a:ext cx="8766175" cy="193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8640">
              <a:lnSpc>
                <a:spcPct val="107000"/>
              </a:lnSpc>
              <a:spcAft>
                <a:spcPts val="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เพื่อสร้างโปรแกรมเทรดอัตโนมัติ (Expert Advisors) สำหรับการซื้อขาย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อัตราแลกเปลี่ยนเงินตราระหว่างประเทศ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เพื่ออำนวยความสะดวกผู้ใช้งานในการค้าขายอัตราแลกเปลี่ยนระหว่างประเทศ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เพื่อทดสอบแนวคิดของความสัมพันธ์ 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(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Correlations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ระหว่างโปรดักส์ทางการเงิน             </a:t>
            </a:r>
            <a:endParaRPr lang="en-US" altLang="th-TH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ชื่อเรื่อง 1"/>
          <p:cNvSpPr txBox="1"/>
          <p:nvPr/>
        </p:nvSpPr>
        <p:spPr>
          <a:xfrm>
            <a:off x="0" y="762000"/>
            <a:ext cx="4648200" cy="573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r>
              <a:rPr lang="th-TH" sz="36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-1524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6087718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แสดงแนวคิดการฝึกของระบบซื้อขายอัตโนมัติหลายสกุลเงิน</a:t>
            </a:r>
            <a:endParaRPr lang="th-TH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19250" y="1762125"/>
            <a:ext cx="5253948" cy="4325928"/>
            <a:chOff x="2578" y="2058"/>
            <a:chExt cx="8856" cy="7624"/>
          </a:xfrm>
        </p:grpSpPr>
        <p:pic>
          <p:nvPicPr>
            <p:cNvPr id="2059" name="รูปภาพ 9" descr="2011-06-15-01-535x53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" y="2247"/>
              <a:ext cx="1590" cy="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ตัวแทนเนื้อหา 8" descr="user-logo"/>
            <p:cNvPicPr>
              <a:picLocks noGrp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058"/>
              <a:ext cx="1470" cy="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รูปภาพ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" y="7074"/>
              <a:ext cx="2055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รูปภาพ 23" descr="รูปภาพ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6282"/>
              <a:ext cx="2330" cy="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ลูกศรเชื่อมต่อแบบตรง 17"/>
            <p:cNvCxnSpPr/>
            <p:nvPr/>
          </p:nvCxnSpPr>
          <p:spPr>
            <a:xfrm>
              <a:off x="4231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คำบรรยายภาพแบบเมฆ 18"/>
            <p:cNvSpPr/>
            <p:nvPr/>
          </p:nvSpPr>
          <p:spPr>
            <a:xfrm>
              <a:off x="8867" y="5000"/>
              <a:ext cx="2567" cy="978"/>
            </a:xfrm>
            <a:prstGeom prst="cloudCallout">
              <a:avLst>
                <a:gd name="adj1" fmla="val -37924"/>
                <a:gd name="adj2" fmla="val 439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ea typeface="Times New Roman" panose="02020603050405020304" pitchFamily="18" charset="0"/>
                  <a:cs typeface="CordiaUPC" panose="020B0304020202020204" pitchFamily="34" charset="-34"/>
                </a:rPr>
                <a:t>Internet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ordiaUPC" panose="020B0304020202020204" pitchFamily="34" charset="-34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</p:txBody>
        </p:sp>
        <p:cxnSp>
          <p:nvCxnSpPr>
            <p:cNvPr id="21" name="ลูกศรเชื่อมต่อแบบตรง 20"/>
            <p:cNvCxnSpPr/>
            <p:nvPr/>
          </p:nvCxnSpPr>
          <p:spPr>
            <a:xfrm flipV="1">
              <a:off x="5820" y="7542"/>
              <a:ext cx="3253" cy="22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ลูกศรเชื่อมต่อแบบตรง 21"/>
            <p:cNvCxnSpPr/>
            <p:nvPr/>
          </p:nvCxnSpPr>
          <p:spPr>
            <a:xfrm rot="6000000" flipH="1">
              <a:off x="9626" y="6348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ลูกศรเชื่อมต่อแบบตรง 22"/>
            <p:cNvCxnSpPr/>
            <p:nvPr/>
          </p:nvCxnSpPr>
          <p:spPr>
            <a:xfrm rot="6000000" flipH="1">
              <a:off x="9769" y="4389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3" name="รูปภาพ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" y="2226"/>
              <a:ext cx="1873" cy="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833" y="2912"/>
              <a:ext cx="1223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User</a:t>
              </a: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</a:t>
              </a: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                  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820" y="2100"/>
              <a:ext cx="1657" cy="2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Computer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ลูกศรเชื่อมต่อแบบตรง 33"/>
            <p:cNvCxnSpPr/>
            <p:nvPr/>
          </p:nvCxnSpPr>
          <p:spPr>
            <a:xfrm>
              <a:off x="7516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456" y="7731"/>
              <a:ext cx="1657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lang="en-US" sz="1200" dirty="0"/>
                <a:t>Broker</a:t>
              </a:r>
              <a:r>
                <a:rPr lang="th-TH" sz="1200" dirty="0"/>
                <a:t> </a:t>
              </a:r>
              <a:r>
                <a:rPr lang="th-TH" sz="1600" dirty="0"/>
                <a:t> </a:t>
              </a:r>
              <a:endParaRPr lang="en-US" sz="16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4876800"/>
            <a:ext cx="9144000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แสดงแนวคิดการทดสอบของ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6915" y="880110"/>
            <a:ext cx="7600950" cy="3632835"/>
            <a:chOff x="1440" y="1464"/>
            <a:chExt cx="11970" cy="5721"/>
          </a:xfrm>
        </p:grpSpPr>
        <p:sp>
          <p:nvSpPr>
            <p:cNvPr id="25" name="Rectangle 24"/>
            <p:cNvSpPr/>
            <p:nvPr/>
          </p:nvSpPr>
          <p:spPr>
            <a:xfrm>
              <a:off x="1440" y="1464"/>
              <a:ext cx="4200" cy="5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Correlation </a:t>
              </a:r>
              <a:r>
                <a:rPr lang="th-TH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คือค่าอะไร?</a:t>
              </a:r>
              <a:endPara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สี่เหลี่ยมผืนผ้า 15"/>
            <p:cNvSpPr/>
            <p:nvPr/>
          </p:nvSpPr>
          <p:spPr>
            <a:xfrm>
              <a:off x="1920" y="2446"/>
              <a:ext cx="11491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“Correlation”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เป็นอีกค่าพื้นฐานที่มีความพิเศษ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และ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มีประโยชน์เป็นอย่างมากในการเทรด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เนื่องจาก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เป็นค่าที่สามารถบอก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“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ความสัมพันธ์ของข้อมูล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”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ความสัมพันธ์นี้จะสามารถนำไปสู่การทำนายข้อมูลในอนาคต</a:t>
              </a:r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</p:txBody>
        </p:sp>
        <p:pic>
          <p:nvPicPr>
            <p:cNvPr id="20" name="รูปภาพ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" y="3865"/>
              <a:ext cx="6571" cy="3320"/>
            </a:xfrm>
            <a:prstGeom prst="rect">
              <a:avLst/>
            </a:prstGeom>
          </p:spPr>
        </p:pic>
      </p:grpSp>
      <p:sp>
        <p:nvSpPr>
          <p:cNvPr id="3" name="TextBox 5"/>
          <p:cNvSpPr txBox="1"/>
          <p:nvPr/>
        </p:nvSpPr>
        <p:spPr>
          <a:xfrm>
            <a:off x="4191000" y="5638800"/>
            <a:ext cx="464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อ้างอิง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u="sng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https://??</a:t>
            </a:r>
            <a:endParaRPr lang="th-TH" u="sng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15000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แสดงแนวคิดการทำงานของ </a:t>
            </a: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altLang="th-TH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" y="791210"/>
            <a:ext cx="8228965" cy="4703445"/>
            <a:chOff x="720" y="1464"/>
            <a:chExt cx="12959" cy="7407"/>
          </a:xfrm>
        </p:grpSpPr>
        <p:sp>
          <p:nvSpPr>
            <p:cNvPr id="25" name="Rectangle 24"/>
            <p:cNvSpPr/>
            <p:nvPr/>
          </p:nvSpPr>
          <p:spPr>
            <a:xfrm>
              <a:off x="1440" y="1464"/>
              <a:ext cx="4200" cy="5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Correlation </a:t>
              </a:r>
              <a:r>
                <a:rPr lang="th-TH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คือค่าอะไร?</a:t>
              </a:r>
              <a:endPara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0" name="รูปภาพ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" y="2839"/>
              <a:ext cx="6571" cy="3320"/>
            </a:xfrm>
            <a:prstGeom prst="rect">
              <a:avLst/>
            </a:prstGeom>
          </p:spPr>
        </p:pic>
        <p:sp>
          <p:nvSpPr>
            <p:cNvPr id="5" name="สี่เหลี่ยมผืนผ้า 4"/>
            <p:cNvSpPr/>
            <p:nvPr/>
          </p:nvSpPr>
          <p:spPr>
            <a:xfrm>
              <a:off x="720" y="6325"/>
              <a:ext cx="11640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TH SarabunPSK" panose="020B0500040200020003" charset="0"/>
                  <a:cs typeface="TH SarabunPSK" panose="020B0500040200020003" charset="0"/>
                </a:rPr>
                <a:t>Perfect positive correlation  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ความสัมพันธ์กันสูง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และข้อมูลเคลื่อนไหวไปในทิศทางเดียวกัน</a:t>
              </a:r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</p:txBody>
        </p:sp>
        <p:sp>
          <p:nvSpPr>
            <p:cNvPr id="2" name="สี่เหลี่ยมผืนผ้า 5"/>
            <p:cNvSpPr/>
            <p:nvPr/>
          </p:nvSpPr>
          <p:spPr>
            <a:xfrm>
              <a:off x="720" y="6919"/>
              <a:ext cx="11160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  <a:p>
              <a:r>
                <a:rPr lang="en-US" b="1" dirty="0">
                  <a:solidFill>
                    <a:srgbClr val="FF0000"/>
                  </a:solidFill>
                  <a:latin typeface="TH SarabunPSK" panose="020B0500040200020003" charset="0"/>
                  <a:cs typeface="TH SarabunPSK" panose="020B0500040200020003" charset="0"/>
                </a:rPr>
                <a:t>Perfect negative correlation 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ความสัมพันธ์กันสูง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และข้อมูลเคลื่อนไหวไปในทิศตรงกันข้ามกัน</a:t>
              </a:r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747" y="7855"/>
              <a:ext cx="12933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endParaRPr lang="en-US" dirty="0"/>
            </a:p>
            <a:p>
              <a:r>
                <a:rPr lang="en-US" dirty="0">
                  <a:solidFill>
                    <a:srgbClr val="0000FF"/>
                  </a:solidFill>
                  <a:latin typeface="TH SarabunPSK" panose="020B0500040200020003" charset="0"/>
                  <a:cs typeface="TH SarabunPSK" panose="020B0500040200020003" charset="0"/>
                </a:rPr>
                <a:t>Weak correlation </a:t>
              </a:r>
              <a:r>
                <a:rPr lang="th-TH" dirty="0">
                  <a:solidFill>
                    <a:srgbClr val="0000FF"/>
                  </a:solidFill>
                  <a:latin typeface="TH SarabunPSK" panose="020B0500040200020003" charset="0"/>
                  <a:cs typeface="TH SarabunPSK" panose="020B0500040200020003" charset="0"/>
                </a:rPr>
                <a:t>         </a:t>
              </a:r>
              <a:r>
                <a:rPr lang="en-US" dirty="0">
                  <a:solidFill>
                    <a:srgbClr val="0000FF"/>
                  </a:solidFill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มีความสัมพันธ์กันต่ำ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หาความสัมพันธ์กันแทบจะไม่ได้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ค่า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 Correlation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ก็จะมีค่าเข้าใกล้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0 </a:t>
              </a:r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สีเหลืองเขีย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10041</Words>
  <Application>WPS Presentation</Application>
  <PresentationFormat>On-screen Show (4:3)</PresentationFormat>
  <Paragraphs>1310</Paragraphs>
  <Slides>53</Slides>
  <Notes>2</Notes>
  <HiddenSlides>7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53</vt:i4>
      </vt:variant>
    </vt:vector>
  </HeadingPairs>
  <TitlesOfParts>
    <vt:vector size="79" baseType="lpstr">
      <vt:lpstr>Arial</vt:lpstr>
      <vt:lpstr>SimSun</vt:lpstr>
      <vt:lpstr>Wingdings</vt:lpstr>
      <vt:lpstr>Tahoma</vt:lpstr>
      <vt:lpstr>TH SarabunPSK</vt:lpstr>
      <vt:lpstr>Times New Roman</vt:lpstr>
      <vt:lpstr>TH Sarabun New</vt:lpstr>
      <vt:lpstr>Calibri</vt:lpstr>
      <vt:lpstr>CordiaUPC</vt:lpstr>
      <vt:lpstr>TH SarabunPSK</vt:lpstr>
      <vt:lpstr>Microsoft YaHei</vt:lpstr>
      <vt:lpstr>Arial Unicode MS</vt:lpstr>
      <vt:lpstr>Cordia New</vt:lpstr>
      <vt:lpstr>Sarabun</vt:lpstr>
      <vt:lpstr>Cordia New</vt:lpstr>
      <vt:lpstr>Angsana New</vt:lpstr>
      <vt:lpstr>TH Sarabun New</vt:lpstr>
      <vt:lpstr>Office Theme</vt:lpstr>
      <vt:lpstr>Visio.Drawing.15</vt:lpstr>
      <vt:lpstr>Visio.Drawing.15</vt:lpstr>
      <vt:lpstr>Visio.Drawing.15</vt:lpstr>
      <vt:lpstr>Visio.Drawing.15</vt:lpstr>
      <vt:lpstr>Visio.Drawing.15</vt:lpstr>
      <vt:lpstr>Visio.Drawing.11</vt:lpstr>
      <vt:lpstr>Visio.Drawing.11</vt:lpstr>
      <vt:lpstr>Visio.Drawing.11</vt:lpstr>
      <vt:lpstr>PowerPoint 演示文稿</vt:lpstr>
      <vt:lpstr>PowerPoint 演示文稿</vt:lpstr>
      <vt:lpstr>รายการนำเสนอ</vt:lpstr>
      <vt:lpstr>PowerPoint 演示文稿</vt:lpstr>
      <vt:lpstr>รูปที่ 3 ไม่รู้จะเริ่มต้นการเทรดอย่างไร</vt:lpstr>
      <vt:lpstr>   2.  วัตถุประสงค์ของโครงงาน</vt:lpstr>
      <vt:lpstr>PowerPoint 演示文稿</vt:lpstr>
      <vt:lpstr>PowerPoint 演示文稿</vt:lpstr>
      <vt:lpstr>PowerPoint 演示文稿</vt:lpstr>
      <vt:lpstr>4. การออกแบบโครงงาน</vt:lpstr>
      <vt:lpstr>4. การออกแบบโครงงาน</vt:lpstr>
      <vt:lpstr>4. การออกแบบโครงงาน</vt:lpstr>
      <vt:lpstr>4. การออกแบบโครงงาน</vt:lpstr>
      <vt:lpstr>4. การออกแบบโครงงาน</vt:lpstr>
      <vt:lpstr>วิธีใช้งาน</vt:lpstr>
      <vt:lpstr>Code : Main</vt:lpstr>
      <vt:lpstr>Code : OpenOrder();</vt:lpstr>
      <vt:lpstr>Code : correlat();</vt:lpstr>
      <vt:lpstr>Code : BUY ();</vt:lpstr>
      <vt:lpstr>Code : SELL ();</vt:lpstr>
      <vt:lpstr>Code : SELL ();</vt:lpstr>
      <vt:lpstr>Code : SELL ();</vt:lpstr>
      <vt:lpstr>preprocess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การทดลอง</vt:lpstr>
      <vt:lpstr>5. ผลการทดสอบ ชุดที่ 1 300 รูป 28x28 pixel RGB, Preprocess, Gray 32x32 pixel RGB, Preprocess, Gray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ผลการทดสอบ ชุดที่ 2 ตรง, ข้าง และกลับด้าน อย่างละ 128 รูป รวมทั้งหมด 384 รูป CNN, KNN, SVM, Tesseract AutoML, Anyline, Line, Azure, Vision ,Line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RMUTL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WindowsROOT</cp:lastModifiedBy>
  <cp:revision>536</cp:revision>
  <dcterms:created xsi:type="dcterms:W3CDTF">2014-06-16T04:52:00Z</dcterms:created>
  <dcterms:modified xsi:type="dcterms:W3CDTF">2020-02-11T09:47:44Z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